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4" autoAdjust="0"/>
  </p:normalViewPr>
  <p:slideViewPr>
    <p:cSldViewPr>
      <p:cViewPr varScale="1">
        <p:scale>
          <a:sx n="58" d="100"/>
          <a:sy n="58" d="100"/>
        </p:scale>
        <p:origin x="17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EFD53E-C7D6-48CF-AAD2-67440DC44C1F}" type="datetimeFigureOut">
              <a:rPr lang="es-CL" smtClean="0"/>
              <a:t>05-03-2020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D7A9E1-E273-46C3-B356-D93644306E55}" type="slidenum">
              <a:rPr lang="es-CL" smtClean="0"/>
              <a:t>‹Nº›</a:t>
            </a:fld>
            <a:endParaRPr lang="es-CL"/>
          </a:p>
        </p:txBody>
      </p:sp>
    </p:spTree>
    <p:extLst>
      <p:ext uri="{BB962C8B-B14F-4D97-AF65-F5344CB8AC3E}">
        <p14:creationId xmlns:p14="http://schemas.microsoft.com/office/powerpoint/2010/main" val="363508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Los dibujos o bosquejos hechos por Leonardo resaltaban su magnífico arte. </a:t>
            </a:r>
          </a:p>
          <a:p>
            <a:r>
              <a:rPr lang="es-CL" dirty="0" smtClean="0"/>
              <a:t>En</a:t>
            </a:r>
            <a:r>
              <a:rPr lang="es-CL" baseline="0" dirty="0" smtClean="0"/>
              <a:t> s</a:t>
            </a:r>
            <a:r>
              <a:rPr lang="es-CL" dirty="0" smtClean="0"/>
              <a:t>us inicios</a:t>
            </a:r>
            <a:r>
              <a:rPr lang="es-CL" baseline="0" dirty="0" smtClean="0"/>
              <a:t> se dedicó a observar la naturaleza exquisitamente realista.</a:t>
            </a:r>
            <a:endParaRPr lang="es-CL"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2</a:t>
            </a:fld>
            <a:endParaRPr lang="es-CL"/>
          </a:p>
        </p:txBody>
      </p:sp>
    </p:spTree>
    <p:extLst>
      <p:ext uri="{BB962C8B-B14F-4D97-AF65-F5344CB8AC3E}">
        <p14:creationId xmlns:p14="http://schemas.microsoft.com/office/powerpoint/2010/main" val="1191053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Alberto </a:t>
            </a:r>
            <a:r>
              <a:rPr lang="es-CL" dirty="0" err="1" smtClean="0"/>
              <a:t>Durero</a:t>
            </a:r>
            <a:r>
              <a:rPr lang="es-CL" dirty="0" smtClean="0"/>
              <a:t> es el artista más destacado del Renacimiento en </a:t>
            </a:r>
            <a:r>
              <a:rPr lang="es-CL" smtClean="0"/>
              <a:t>Alemania </a:t>
            </a:r>
            <a:r>
              <a:rPr lang="es-CL" sz="1200" b="0" i="0" kern="1200" smtClean="0">
                <a:solidFill>
                  <a:schemeClr val="tx1"/>
                </a:solidFill>
                <a:effectLst/>
                <a:latin typeface="+mn-lt"/>
                <a:ea typeface="+mn-ea"/>
                <a:cs typeface="+mn-cs"/>
              </a:rPr>
              <a:t>por </a:t>
            </a:r>
            <a:r>
              <a:rPr lang="es-CL" sz="1200" b="0" i="0" kern="1200" dirty="0" smtClean="0">
                <a:solidFill>
                  <a:schemeClr val="tx1"/>
                </a:solidFill>
                <a:effectLst/>
                <a:latin typeface="+mn-lt"/>
                <a:ea typeface="+mn-ea"/>
                <a:cs typeface="+mn-cs"/>
              </a:rPr>
              <a:t>sus pinturas, dibujos, grabados y escritos teóricos sobre arte.</a:t>
            </a:r>
            <a:endParaRPr lang="es-CL"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3</a:t>
            </a:fld>
            <a:endParaRPr lang="es-CL"/>
          </a:p>
        </p:txBody>
      </p:sp>
    </p:spTree>
    <p:extLst>
      <p:ext uri="{BB962C8B-B14F-4D97-AF65-F5344CB8AC3E}">
        <p14:creationId xmlns:p14="http://schemas.microsoft.com/office/powerpoint/2010/main" val="1942139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sz="1200" b="0" i="0" kern="1200" dirty="0" smtClean="0">
                <a:solidFill>
                  <a:schemeClr val="tx1"/>
                </a:solidFill>
                <a:effectLst/>
                <a:latin typeface="+mn-lt"/>
                <a:ea typeface="+mn-ea"/>
                <a:cs typeface="+mn-cs"/>
              </a:rPr>
              <a:t>Nacido en Francia, en 1800, Claudio Gay se destacó desde su infancia por el interés hacia las ciencias naturales. Guiado por ese espíritu, y bajo la dirección del botánico italiano Juan Bautista </a:t>
            </a:r>
            <a:r>
              <a:rPr lang="es-CL" sz="1200" b="0" i="0" kern="1200" dirty="0" err="1" smtClean="0">
                <a:solidFill>
                  <a:schemeClr val="tx1"/>
                </a:solidFill>
                <a:effectLst/>
                <a:latin typeface="+mn-lt"/>
                <a:ea typeface="+mn-ea"/>
                <a:cs typeface="+mn-cs"/>
              </a:rPr>
              <a:t>Balbis</a:t>
            </a:r>
            <a:r>
              <a:rPr lang="es-CL" sz="1200" b="0" i="0" kern="1200" dirty="0" smtClean="0">
                <a:solidFill>
                  <a:schemeClr val="tx1"/>
                </a:solidFill>
                <a:effectLst/>
                <a:latin typeface="+mn-lt"/>
                <a:ea typeface="+mn-ea"/>
                <a:cs typeface="+mn-cs"/>
              </a:rPr>
              <a:t>, recorrió durante su juventud extensas regiones europeas. Entre ellas, los Alpes franceses, el norte de Italia, parte de Grecia, algunas islas mediterráneas, y sectores del Asia Menor. En 1828, el aventurero Pedro </a:t>
            </a:r>
            <a:r>
              <a:rPr lang="es-CL" sz="1200" b="0" i="0" kern="1200" dirty="0" err="1" smtClean="0">
                <a:solidFill>
                  <a:schemeClr val="tx1"/>
                </a:solidFill>
                <a:effectLst/>
                <a:latin typeface="+mn-lt"/>
                <a:ea typeface="+mn-ea"/>
                <a:cs typeface="+mn-cs"/>
              </a:rPr>
              <a:t>Chapuis</a:t>
            </a:r>
            <a:r>
              <a:rPr lang="es-CL" sz="1200" b="0" i="0" kern="1200" dirty="0" smtClean="0">
                <a:solidFill>
                  <a:schemeClr val="tx1"/>
                </a:solidFill>
                <a:effectLst/>
                <a:latin typeface="+mn-lt"/>
                <a:ea typeface="+mn-ea"/>
                <a:cs typeface="+mn-cs"/>
              </a:rPr>
              <a:t> le ofreció viajar a Chile, para trabajar como profesor, ante lo cual Gay, estimulado por algunos de sus maestros, llegó a nuestro país ese mismo año. A pesar de que </a:t>
            </a:r>
            <a:r>
              <a:rPr lang="es-CL" sz="1200" b="0" i="0" kern="1200" dirty="0" err="1" smtClean="0">
                <a:solidFill>
                  <a:schemeClr val="tx1"/>
                </a:solidFill>
                <a:effectLst/>
                <a:latin typeface="+mn-lt"/>
                <a:ea typeface="+mn-ea"/>
                <a:cs typeface="+mn-cs"/>
              </a:rPr>
              <a:t>Chapuis</a:t>
            </a:r>
            <a:r>
              <a:rPr lang="es-CL" sz="1200" b="0" i="0" kern="1200" dirty="0" smtClean="0">
                <a:solidFill>
                  <a:schemeClr val="tx1"/>
                </a:solidFill>
                <a:effectLst/>
                <a:latin typeface="+mn-lt"/>
                <a:ea typeface="+mn-ea"/>
                <a:cs typeface="+mn-cs"/>
              </a:rPr>
              <a:t> fue cesado de sus funciones al poco tiempo, Gay permaneció en Chile. En 1829, inició su labor docente como profesor de geografía con niños del Colegio de Santiago y, al mismo tiempo, se dedicó al reconocimiento del nuevo territorio. </a:t>
            </a:r>
          </a:p>
        </p:txBody>
      </p:sp>
      <p:sp>
        <p:nvSpPr>
          <p:cNvPr id="4" name="3 Marcador de número de diapositiva"/>
          <p:cNvSpPr>
            <a:spLocks noGrp="1"/>
          </p:cNvSpPr>
          <p:nvPr>
            <p:ph type="sldNum" sz="quarter" idx="10"/>
          </p:nvPr>
        </p:nvSpPr>
        <p:spPr/>
        <p:txBody>
          <a:bodyPr/>
          <a:lstStyle/>
          <a:p>
            <a:fld id="{F5D7A9E1-E273-46C3-B356-D93644306E55}" type="slidenum">
              <a:rPr lang="es-CL" smtClean="0"/>
              <a:t>4</a:t>
            </a:fld>
            <a:endParaRPr lang="es-CL"/>
          </a:p>
        </p:txBody>
      </p:sp>
    </p:spTree>
    <p:extLst>
      <p:ext uri="{BB962C8B-B14F-4D97-AF65-F5344CB8AC3E}">
        <p14:creationId xmlns:p14="http://schemas.microsoft.com/office/powerpoint/2010/main" val="4268676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sz="1200" b="0" i="0" kern="1200" dirty="0" smtClean="0">
                <a:solidFill>
                  <a:schemeClr val="tx1"/>
                </a:solidFill>
                <a:effectLst/>
                <a:latin typeface="+mn-lt"/>
                <a:ea typeface="+mn-ea"/>
                <a:cs typeface="+mn-cs"/>
              </a:rPr>
              <a:t>Pintor flamenco de naturalezas muertas.</a:t>
            </a:r>
          </a:p>
          <a:p>
            <a:r>
              <a:rPr lang="es-CL" sz="1200" b="0" i="0" kern="1200" dirty="0" err="1" smtClean="0">
                <a:solidFill>
                  <a:schemeClr val="tx1"/>
                </a:solidFill>
                <a:effectLst/>
                <a:latin typeface="+mn-lt"/>
                <a:ea typeface="+mn-ea"/>
                <a:cs typeface="+mn-cs"/>
              </a:rPr>
              <a:t>Jan</a:t>
            </a:r>
            <a:r>
              <a:rPr lang="es-CL" sz="1200" b="0" i="0" kern="1200" dirty="0" smtClean="0">
                <a:solidFill>
                  <a:schemeClr val="tx1"/>
                </a:solidFill>
                <a:effectLst/>
                <a:latin typeface="+mn-lt"/>
                <a:ea typeface="+mn-ea"/>
                <a:cs typeface="+mn-cs"/>
              </a:rPr>
              <a:t> van </a:t>
            </a:r>
            <a:r>
              <a:rPr lang="es-CL" sz="1200" b="0" i="0" kern="1200" dirty="0" err="1" smtClean="0">
                <a:solidFill>
                  <a:schemeClr val="tx1"/>
                </a:solidFill>
                <a:effectLst/>
                <a:latin typeface="+mn-lt"/>
                <a:ea typeface="+mn-ea"/>
                <a:cs typeface="+mn-cs"/>
              </a:rPr>
              <a:t>Kessel</a:t>
            </a:r>
            <a:r>
              <a:rPr lang="es-CL" sz="1200" b="0" i="0" kern="1200" dirty="0" smtClean="0">
                <a:solidFill>
                  <a:schemeClr val="tx1"/>
                </a:solidFill>
                <a:effectLst/>
                <a:latin typeface="+mn-lt"/>
                <a:ea typeface="+mn-ea"/>
                <a:cs typeface="+mn-cs"/>
              </a:rPr>
              <a:t> pintó animales (sobre todo insectos) y flores, así como algunas escenas mitológicas y bíblicas. </a:t>
            </a:r>
          </a:p>
        </p:txBody>
      </p:sp>
      <p:sp>
        <p:nvSpPr>
          <p:cNvPr id="4" name="3 Marcador de número de diapositiva"/>
          <p:cNvSpPr>
            <a:spLocks noGrp="1"/>
          </p:cNvSpPr>
          <p:nvPr>
            <p:ph type="sldNum" sz="quarter" idx="10"/>
          </p:nvPr>
        </p:nvSpPr>
        <p:spPr/>
        <p:txBody>
          <a:bodyPr/>
          <a:lstStyle/>
          <a:p>
            <a:fld id="{F5D7A9E1-E273-46C3-B356-D93644306E55}" type="slidenum">
              <a:rPr lang="es-CL" smtClean="0"/>
              <a:t>5</a:t>
            </a:fld>
            <a:endParaRPr lang="es-CL"/>
          </a:p>
        </p:txBody>
      </p:sp>
    </p:spTree>
    <p:extLst>
      <p:ext uri="{BB962C8B-B14F-4D97-AF65-F5344CB8AC3E}">
        <p14:creationId xmlns:p14="http://schemas.microsoft.com/office/powerpoint/2010/main" val="1218801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sz="1200" b="0" i="0" kern="1200" dirty="0" smtClean="0">
                <a:solidFill>
                  <a:schemeClr val="tx1"/>
                </a:solidFill>
                <a:effectLst/>
                <a:latin typeface="+mn-lt"/>
                <a:ea typeface="+mn-ea"/>
                <a:cs typeface="+mn-cs"/>
              </a:rPr>
              <a:t>Eleazar </a:t>
            </a:r>
            <a:r>
              <a:rPr lang="es-CL" sz="1200" b="0" i="0" kern="1200" dirty="0" err="1" smtClean="0">
                <a:solidFill>
                  <a:schemeClr val="tx1"/>
                </a:solidFill>
                <a:effectLst/>
                <a:latin typeface="+mn-lt"/>
                <a:ea typeface="+mn-ea"/>
                <a:cs typeface="+mn-cs"/>
              </a:rPr>
              <a:t>Albin</a:t>
            </a:r>
            <a:r>
              <a:rPr lang="es-CL" sz="1200" b="0" i="0" kern="1200" dirty="0" smtClean="0">
                <a:solidFill>
                  <a:schemeClr val="tx1"/>
                </a:solidFill>
                <a:effectLst/>
                <a:latin typeface="+mn-lt"/>
                <a:ea typeface="+mn-ea"/>
                <a:cs typeface="+mn-cs"/>
              </a:rPr>
              <a:t> fue un ilustrador naturalista y acuicultor inglés que escribió e ilustró varios libros, entre ellos Historia de los insectos ingleses, Historia de las aves e Historia natural de las arañas y otros insectos curiosos.</a:t>
            </a:r>
            <a:endParaRPr lang="es-CL"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6</a:t>
            </a:fld>
            <a:endParaRPr lang="es-CL"/>
          </a:p>
        </p:txBody>
      </p:sp>
    </p:spTree>
    <p:extLst>
      <p:ext uri="{BB962C8B-B14F-4D97-AF65-F5344CB8AC3E}">
        <p14:creationId xmlns:p14="http://schemas.microsoft.com/office/powerpoint/2010/main" val="735721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Nació en1947. Ilustrador de ciencia ficción, anuncios y guías naturalistas y libros de divulgación científica.</a:t>
            </a:r>
          </a:p>
          <a:p>
            <a:r>
              <a:rPr lang="es-CL" dirty="0" smtClean="0"/>
              <a:t>En 1995 surgió Imago un trabajo personal dedicado a los escarabajos.</a:t>
            </a:r>
          </a:p>
          <a:p>
            <a:endParaRPr lang="es-CL"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7</a:t>
            </a:fld>
            <a:endParaRPr lang="es-CL"/>
          </a:p>
        </p:txBody>
      </p:sp>
    </p:spTree>
    <p:extLst>
      <p:ext uri="{BB962C8B-B14F-4D97-AF65-F5344CB8AC3E}">
        <p14:creationId xmlns:p14="http://schemas.microsoft.com/office/powerpoint/2010/main" val="3793816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Diseñador francés</a:t>
            </a:r>
            <a:r>
              <a:rPr lang="es-CL" baseline="0" dirty="0" smtClean="0"/>
              <a:t> que en</a:t>
            </a:r>
            <a:r>
              <a:rPr lang="es-CL" dirty="0" smtClean="0"/>
              <a:t> 1930 realizó una serie de ilustraciones de insectos</a:t>
            </a:r>
            <a:r>
              <a:rPr lang="es-CL" baseline="0" dirty="0" smtClean="0"/>
              <a:t> de</a:t>
            </a:r>
            <a:r>
              <a:rPr lang="es-CL" dirty="0" smtClean="0"/>
              <a:t> color en </a:t>
            </a:r>
            <a:r>
              <a:rPr lang="es-CL" dirty="0" err="1" smtClean="0"/>
              <a:t>fototipos</a:t>
            </a:r>
            <a:r>
              <a:rPr lang="es-CL" dirty="0" smtClean="0"/>
              <a:t> con ochenta insectos y dieciséis composiciones decorativas. </a:t>
            </a:r>
            <a:r>
              <a:rPr lang="es-CL" sz="1200" b="0" i="0" kern="1200" dirty="0" smtClean="0">
                <a:solidFill>
                  <a:schemeClr val="tx1"/>
                </a:solidFill>
                <a:effectLst/>
                <a:latin typeface="+mn-lt"/>
                <a:ea typeface="+mn-ea"/>
                <a:cs typeface="+mn-cs"/>
              </a:rPr>
              <a:t>Sus trabajos están enmarcados dentro del Art Decó y el Art </a:t>
            </a:r>
            <a:r>
              <a:rPr lang="es-CL" sz="1200" b="0" i="0" kern="1200" dirty="0" err="1" smtClean="0">
                <a:solidFill>
                  <a:schemeClr val="tx1"/>
                </a:solidFill>
                <a:effectLst/>
                <a:latin typeface="+mn-lt"/>
                <a:ea typeface="+mn-ea"/>
                <a:cs typeface="+mn-cs"/>
              </a:rPr>
              <a:t>Nouveau</a:t>
            </a:r>
            <a:endParaRPr lang="es-CL"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8</a:t>
            </a:fld>
            <a:endParaRPr lang="es-CL"/>
          </a:p>
        </p:txBody>
      </p:sp>
    </p:spTree>
    <p:extLst>
      <p:ext uri="{BB962C8B-B14F-4D97-AF65-F5344CB8AC3E}">
        <p14:creationId xmlns:p14="http://schemas.microsoft.com/office/powerpoint/2010/main" val="529188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sz="1200" b="0" i="0" kern="1200" dirty="0" smtClean="0">
                <a:solidFill>
                  <a:schemeClr val="tx1"/>
                </a:solidFill>
                <a:effectLst/>
                <a:latin typeface="+mn-lt"/>
                <a:ea typeface="+mn-ea"/>
                <a:cs typeface="+mn-cs"/>
              </a:rPr>
              <a:t>Marcus </a:t>
            </a:r>
            <a:r>
              <a:rPr lang="es-CL" sz="1200" b="0" i="0" kern="1200" dirty="0" err="1" smtClean="0">
                <a:solidFill>
                  <a:schemeClr val="tx1"/>
                </a:solidFill>
                <a:effectLst/>
                <a:latin typeface="+mn-lt"/>
                <a:ea typeface="+mn-ea"/>
                <a:cs typeface="+mn-cs"/>
              </a:rPr>
              <a:t>Elieser</a:t>
            </a:r>
            <a:r>
              <a:rPr lang="es-CL" sz="1200" b="0" i="0" kern="1200" dirty="0" smtClean="0">
                <a:solidFill>
                  <a:schemeClr val="tx1"/>
                </a:solidFill>
                <a:effectLst/>
                <a:latin typeface="+mn-lt"/>
                <a:ea typeface="+mn-ea"/>
                <a:cs typeface="+mn-cs"/>
              </a:rPr>
              <a:t> </a:t>
            </a:r>
            <a:r>
              <a:rPr lang="es-CL" sz="1200" b="0" i="0" kern="1200" dirty="0" err="1" smtClean="0">
                <a:solidFill>
                  <a:schemeClr val="tx1"/>
                </a:solidFill>
                <a:effectLst/>
                <a:latin typeface="+mn-lt"/>
                <a:ea typeface="+mn-ea"/>
                <a:cs typeface="+mn-cs"/>
              </a:rPr>
              <a:t>Bloch</a:t>
            </a:r>
            <a:r>
              <a:rPr lang="es-CL" sz="1200" b="0" i="0" kern="1200" dirty="0" smtClean="0">
                <a:solidFill>
                  <a:schemeClr val="tx1"/>
                </a:solidFill>
                <a:effectLst/>
                <a:latin typeface="+mn-lt"/>
                <a:ea typeface="+mn-ea"/>
                <a:cs typeface="+mn-cs"/>
              </a:rPr>
              <a:t>  fue un médico y naturalista </a:t>
            </a:r>
            <a:r>
              <a:rPr lang="es-CL" sz="1200" b="0" i="0" u="none" strike="noStrike" kern="1200" dirty="0" smtClean="0">
                <a:solidFill>
                  <a:schemeClr val="tx1"/>
                </a:solidFill>
                <a:effectLst/>
                <a:latin typeface="+mn-lt"/>
                <a:ea typeface="+mn-ea"/>
                <a:cs typeface="+mn-cs"/>
              </a:rPr>
              <a:t>alemán</a:t>
            </a:r>
            <a:r>
              <a:rPr lang="es-CL" sz="1200" b="0" i="0" kern="1200" dirty="0" smtClean="0">
                <a:solidFill>
                  <a:schemeClr val="tx1"/>
                </a:solidFill>
                <a:effectLst/>
                <a:latin typeface="+mn-lt"/>
                <a:ea typeface="+mn-ea"/>
                <a:cs typeface="+mn-cs"/>
              </a:rPr>
              <a:t>. Generalmente es considerado uno de los más importantes </a:t>
            </a:r>
            <a:r>
              <a:rPr lang="es-CL" sz="1200" b="0" i="0" u="none" strike="noStrike" kern="1200" dirty="0" smtClean="0">
                <a:solidFill>
                  <a:schemeClr val="tx1"/>
                </a:solidFill>
                <a:effectLst/>
                <a:latin typeface="+mn-lt"/>
                <a:ea typeface="+mn-ea"/>
                <a:cs typeface="+mn-cs"/>
              </a:rPr>
              <a:t>ictiólogos</a:t>
            </a:r>
            <a:r>
              <a:rPr lang="es-CL" sz="1200" b="0" i="0" kern="1200" dirty="0" smtClean="0">
                <a:solidFill>
                  <a:schemeClr val="tx1"/>
                </a:solidFill>
                <a:effectLst/>
                <a:latin typeface="+mn-lt"/>
                <a:ea typeface="+mn-ea"/>
                <a:cs typeface="+mn-cs"/>
              </a:rPr>
              <a:t> del siglo XVIII.</a:t>
            </a:r>
          </a:p>
          <a:p>
            <a:r>
              <a:rPr lang="es-CL" sz="1200" b="0" i="0" kern="1200" dirty="0" smtClean="0">
                <a:solidFill>
                  <a:schemeClr val="tx1"/>
                </a:solidFill>
                <a:effectLst/>
                <a:latin typeface="+mn-lt"/>
                <a:ea typeface="+mn-ea"/>
                <a:cs typeface="+mn-cs"/>
              </a:rPr>
              <a:t>Entre </a:t>
            </a:r>
            <a:r>
              <a:rPr lang="es-CL" sz="1200" b="0" i="0" u="none" strike="noStrike" kern="1200" dirty="0" smtClean="0">
                <a:solidFill>
                  <a:schemeClr val="tx1"/>
                </a:solidFill>
                <a:effectLst/>
                <a:latin typeface="+mn-lt"/>
                <a:ea typeface="+mn-ea"/>
                <a:cs typeface="+mn-cs"/>
              </a:rPr>
              <a:t>1782</a:t>
            </a:r>
            <a:r>
              <a:rPr lang="es-CL" sz="1200" b="0" i="0" kern="1200" dirty="0" smtClean="0">
                <a:solidFill>
                  <a:schemeClr val="tx1"/>
                </a:solidFill>
                <a:effectLst/>
                <a:latin typeface="+mn-lt"/>
                <a:ea typeface="+mn-ea"/>
                <a:cs typeface="+mn-cs"/>
              </a:rPr>
              <a:t> y </a:t>
            </a:r>
            <a:r>
              <a:rPr lang="es-CL" sz="1200" b="0" i="0" u="none" strike="noStrike" kern="1200" dirty="0" smtClean="0">
                <a:solidFill>
                  <a:schemeClr val="tx1"/>
                </a:solidFill>
                <a:effectLst/>
                <a:latin typeface="+mn-lt"/>
                <a:ea typeface="+mn-ea"/>
                <a:cs typeface="+mn-cs"/>
              </a:rPr>
              <a:t>1795</a:t>
            </a:r>
            <a:r>
              <a:rPr lang="es-CL" sz="1200" b="0" i="0" kern="1200" dirty="0" smtClean="0">
                <a:solidFill>
                  <a:schemeClr val="tx1"/>
                </a:solidFill>
                <a:effectLst/>
                <a:latin typeface="+mn-lt"/>
                <a:ea typeface="+mn-ea"/>
                <a:cs typeface="+mn-cs"/>
              </a:rPr>
              <a:t> publica «Historia natural de los peces», publicación</a:t>
            </a:r>
            <a:r>
              <a:rPr lang="es-CL" sz="1200" b="0" i="0" kern="1200" baseline="0" dirty="0" smtClean="0">
                <a:solidFill>
                  <a:schemeClr val="tx1"/>
                </a:solidFill>
                <a:effectLst/>
                <a:latin typeface="+mn-lt"/>
                <a:ea typeface="+mn-ea"/>
                <a:cs typeface="+mn-cs"/>
              </a:rPr>
              <a:t> bellamente ilustrada con 435 grabados a color</a:t>
            </a:r>
          </a:p>
          <a:p>
            <a:pPr marL="0" marR="0" indent="0" algn="l" defTabSz="914400" rtl="0" eaLnBrk="1" fontAlgn="auto" latinLnBrk="0" hangingPunct="1">
              <a:lnSpc>
                <a:spcPct val="100000"/>
              </a:lnSpc>
              <a:spcBef>
                <a:spcPts val="0"/>
              </a:spcBef>
              <a:spcAft>
                <a:spcPts val="0"/>
              </a:spcAft>
              <a:buClrTx/>
              <a:buSzTx/>
              <a:buFontTx/>
              <a:buNone/>
              <a:tabLst/>
              <a:defRPr/>
            </a:pPr>
            <a:endParaRPr lang="es-CL" sz="1200" b="0" i="0" u="none" strike="noStrike" kern="1200" baseline="0" dirty="0" smtClean="0">
              <a:solidFill>
                <a:schemeClr val="tx1"/>
              </a:solidFill>
              <a:latin typeface="+mn-lt"/>
              <a:ea typeface="+mn-ea"/>
              <a:cs typeface="+mn-cs"/>
            </a:endParaRPr>
          </a:p>
          <a:p>
            <a:endParaRPr lang="es-CL" i="0"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9</a:t>
            </a:fld>
            <a:endParaRPr lang="es-CL"/>
          </a:p>
        </p:txBody>
      </p:sp>
    </p:spTree>
    <p:extLst>
      <p:ext uri="{BB962C8B-B14F-4D97-AF65-F5344CB8AC3E}">
        <p14:creationId xmlns:p14="http://schemas.microsoft.com/office/powerpoint/2010/main" val="1374650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CL" sz="1200" b="0" i="0" u="none" strike="noStrike" kern="1200" baseline="0" dirty="0" smtClean="0">
              <a:solidFill>
                <a:schemeClr val="tx1"/>
              </a:solidFill>
              <a:latin typeface="+mn-lt"/>
              <a:ea typeface="+mn-ea"/>
              <a:cs typeface="+mn-cs"/>
            </a:endParaRPr>
          </a:p>
          <a:p>
            <a:endParaRPr lang="es-CL" i="0" dirty="0"/>
          </a:p>
        </p:txBody>
      </p:sp>
      <p:sp>
        <p:nvSpPr>
          <p:cNvPr id="4" name="3 Marcador de número de diapositiva"/>
          <p:cNvSpPr>
            <a:spLocks noGrp="1"/>
          </p:cNvSpPr>
          <p:nvPr>
            <p:ph type="sldNum" sz="quarter" idx="10"/>
          </p:nvPr>
        </p:nvSpPr>
        <p:spPr/>
        <p:txBody>
          <a:bodyPr/>
          <a:lstStyle/>
          <a:p>
            <a:fld id="{F5D7A9E1-E273-46C3-B356-D93644306E55}" type="slidenum">
              <a:rPr lang="es-CL" smtClean="0"/>
              <a:t>10</a:t>
            </a:fld>
            <a:endParaRPr lang="es-CL"/>
          </a:p>
        </p:txBody>
      </p:sp>
    </p:spTree>
    <p:extLst>
      <p:ext uri="{BB962C8B-B14F-4D97-AF65-F5344CB8AC3E}">
        <p14:creationId xmlns:p14="http://schemas.microsoft.com/office/powerpoint/2010/main" val="4057184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9EF61913-45F9-4415-99C0-FBE27436B96E}" type="datetimeFigureOut">
              <a:rPr lang="es-CL" smtClean="0"/>
              <a:t>05-03-2020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99F2AC9-91B7-4F3F-84C0-CB2E7147EDD1}" type="slidenum">
              <a:rPr lang="es-CL" smtClean="0"/>
              <a:t>‹Nº›</a:t>
            </a:fld>
            <a:endParaRPr lang="es-CL"/>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EF61913-45F9-4415-99C0-FBE27436B96E}" type="datetimeFigureOut">
              <a:rPr lang="es-CL" smtClean="0"/>
              <a:t>05-03-2020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EF61913-45F9-4415-99C0-FBE27436B96E}" type="datetimeFigureOut">
              <a:rPr lang="es-CL" smtClean="0"/>
              <a:t>05-03-2020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EF61913-45F9-4415-99C0-FBE27436B96E}" type="datetimeFigureOut">
              <a:rPr lang="es-CL" smtClean="0"/>
              <a:t>05-03-2020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9EF61913-45F9-4415-99C0-FBE27436B96E}" type="datetimeFigureOut">
              <a:rPr lang="es-CL" smtClean="0"/>
              <a:t>05-03-2020</a:t>
            </a:fld>
            <a:endParaRPr lang="es-CL"/>
          </a:p>
        </p:txBody>
      </p:sp>
      <p:sp>
        <p:nvSpPr>
          <p:cNvPr id="91" name="Footer Placeholder 90"/>
          <p:cNvSpPr>
            <a:spLocks noGrp="1"/>
          </p:cNvSpPr>
          <p:nvPr>
            <p:ph type="ftr" sz="quarter" idx="11"/>
          </p:nvPr>
        </p:nvSpPr>
        <p:spPr/>
        <p:txBody>
          <a:bodyPr/>
          <a:lstStyle/>
          <a:p>
            <a:endParaRPr lang="es-CL"/>
          </a:p>
        </p:txBody>
      </p:sp>
      <p:sp>
        <p:nvSpPr>
          <p:cNvPr id="92" name="Slide Number Placeholder 91"/>
          <p:cNvSpPr>
            <a:spLocks noGrp="1"/>
          </p:cNvSpPr>
          <p:nvPr>
            <p:ph type="sldNum" sz="quarter" idx="12"/>
          </p:nvPr>
        </p:nvSpPr>
        <p:spPr/>
        <p:txBody>
          <a:bodyPr/>
          <a:lstStyle/>
          <a:p>
            <a:fld id="{499F2AC9-91B7-4F3F-84C0-CB2E7147EDD1}"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9EF61913-45F9-4415-99C0-FBE27436B96E}" type="datetimeFigureOut">
              <a:rPr lang="es-CL" smtClean="0"/>
              <a:t>05-03-2020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9EF61913-45F9-4415-99C0-FBE27436B96E}" type="datetimeFigureOut">
              <a:rPr lang="es-CL" smtClean="0"/>
              <a:t>05-03-2020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9EF61913-45F9-4415-99C0-FBE27436B96E}" type="datetimeFigureOut">
              <a:rPr lang="es-CL" smtClean="0"/>
              <a:t>05-03-2020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61913-45F9-4415-99C0-FBE27436B96E}" type="datetimeFigureOut">
              <a:rPr lang="es-CL" smtClean="0"/>
              <a:t>05-03-2020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99F2AC9-91B7-4F3F-84C0-CB2E7147EDD1}"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EF61913-45F9-4415-99C0-FBE27436B96E}" type="datetimeFigureOut">
              <a:rPr lang="es-CL" smtClean="0"/>
              <a:t>05-03-2020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99F2AC9-91B7-4F3F-84C0-CB2E7147EDD1}" type="slidenum">
              <a:rPr lang="es-CL" smtClean="0"/>
              <a:t>‹Nº›</a:t>
            </a:fld>
            <a:endParaRPr lang="es-CL"/>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9EF61913-45F9-4415-99C0-FBE27436B96E}" type="datetimeFigureOut">
              <a:rPr lang="es-CL" smtClean="0"/>
              <a:t>05-03-2020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99F2AC9-91B7-4F3F-84C0-CB2E7147EDD1}" type="slidenum">
              <a:rPr lang="es-CL" smtClean="0"/>
              <a:t>‹Nº›</a:t>
            </a:fld>
            <a:endParaRPr lang="es-CL"/>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9EF61913-45F9-4415-99C0-FBE27436B96E}" type="datetimeFigureOut">
              <a:rPr lang="es-CL" smtClean="0"/>
              <a:t>05-03-2020</a:t>
            </a:fld>
            <a:endParaRPr lang="es-CL"/>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CL"/>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499F2AC9-91B7-4F3F-84C0-CB2E7147EDD1}" type="slidenum">
              <a:rPr lang="es-CL" smtClean="0"/>
              <a:t>‹Nº›</a:t>
            </a:fld>
            <a:endParaRPr lang="es-C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ipertextual.com/2018/05/ciencia-arte-ilustracion-cientifica-mujeres"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CL" sz="6000" dirty="0" smtClean="0"/>
              <a:t>Dibujo científico</a:t>
            </a:r>
            <a:endParaRPr lang="es-CL" sz="6000" dirty="0"/>
          </a:p>
        </p:txBody>
      </p:sp>
      <p:sp>
        <p:nvSpPr>
          <p:cNvPr id="3" name="2 Subtítulo"/>
          <p:cNvSpPr>
            <a:spLocks noGrp="1"/>
          </p:cNvSpPr>
          <p:nvPr>
            <p:ph type="subTitle" idx="1"/>
          </p:nvPr>
        </p:nvSpPr>
        <p:spPr>
          <a:xfrm>
            <a:off x="179512" y="3501008"/>
            <a:ext cx="4419600" cy="1512168"/>
          </a:xfrm>
        </p:spPr>
        <p:txBody>
          <a:bodyPr>
            <a:normAutofit fontScale="55000" lnSpcReduction="20000"/>
          </a:bodyPr>
          <a:lstStyle/>
          <a:p>
            <a:r>
              <a:rPr lang="es-CL" sz="3500" b="1" dirty="0" smtClean="0">
                <a:solidFill>
                  <a:schemeClr val="tx1"/>
                </a:solidFill>
              </a:rPr>
              <a:t>Asignatura: Artes Visuales</a:t>
            </a:r>
          </a:p>
          <a:p>
            <a:r>
              <a:rPr lang="es-CL" sz="3500" b="1" dirty="0" smtClean="0">
                <a:solidFill>
                  <a:schemeClr val="tx1"/>
                </a:solidFill>
              </a:rPr>
              <a:t>Nivel: 8° Básico</a:t>
            </a:r>
          </a:p>
          <a:p>
            <a:r>
              <a:rPr lang="es-CL" sz="3500" b="1" dirty="0" smtClean="0">
                <a:solidFill>
                  <a:schemeClr val="tx1"/>
                </a:solidFill>
              </a:rPr>
              <a:t>Unidad 1</a:t>
            </a:r>
          </a:p>
          <a:p>
            <a:r>
              <a:rPr lang="es-CL" sz="3500" b="1" dirty="0" smtClean="0">
                <a:solidFill>
                  <a:schemeClr val="tx1"/>
                </a:solidFill>
              </a:rPr>
              <a:t>Actividad 2</a:t>
            </a:r>
          </a:p>
          <a:p>
            <a:r>
              <a:rPr lang="es-CL" sz="3500" b="1" dirty="0" smtClean="0">
                <a:solidFill>
                  <a:schemeClr val="tx1"/>
                </a:solidFill>
              </a:rPr>
              <a:t>OA 1 - OA 4 </a:t>
            </a:r>
            <a:r>
              <a:rPr lang="es-CL" sz="3500" b="1" dirty="0">
                <a:solidFill>
                  <a:schemeClr val="tx1"/>
                </a:solidFill>
              </a:rPr>
              <a:t>-</a:t>
            </a:r>
            <a:r>
              <a:rPr lang="es-CL" sz="3500" b="1" dirty="0" smtClean="0">
                <a:solidFill>
                  <a:schemeClr val="tx1"/>
                </a:solidFill>
              </a:rPr>
              <a:t> OA5 </a:t>
            </a:r>
          </a:p>
          <a:p>
            <a:endParaRPr lang="es-CL" dirty="0"/>
          </a:p>
        </p:txBody>
      </p:sp>
      <p:sp>
        <p:nvSpPr>
          <p:cNvPr id="4" name="3 CuadroTexto"/>
          <p:cNvSpPr txBox="1"/>
          <p:nvPr/>
        </p:nvSpPr>
        <p:spPr>
          <a:xfrm>
            <a:off x="6372200" y="6381328"/>
            <a:ext cx="2629631" cy="276999"/>
          </a:xfrm>
          <a:prstGeom prst="rect">
            <a:avLst/>
          </a:prstGeom>
          <a:noFill/>
        </p:spPr>
        <p:txBody>
          <a:bodyPr wrap="none" rtlCol="0">
            <a:spAutoFit/>
          </a:bodyPr>
          <a:lstStyle/>
          <a:p>
            <a:r>
              <a:rPr lang="es-CL" sz="1200" dirty="0" smtClean="0"/>
              <a:t>Desarrollado por: Ximena </a:t>
            </a:r>
            <a:r>
              <a:rPr lang="es-CL" sz="1200" dirty="0" err="1" smtClean="0"/>
              <a:t>Galdames</a:t>
            </a:r>
            <a:r>
              <a:rPr lang="es-CL" sz="1200" dirty="0" smtClean="0"/>
              <a:t> G.</a:t>
            </a:r>
            <a:endParaRPr lang="es-CL" sz="1200" dirty="0"/>
          </a:p>
        </p:txBody>
      </p:sp>
    </p:spTree>
    <p:extLst>
      <p:ext uri="{BB962C8B-B14F-4D97-AF65-F5344CB8AC3E}">
        <p14:creationId xmlns:p14="http://schemas.microsoft.com/office/powerpoint/2010/main" val="918605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CL" b="0" dirty="0">
                <a:effectLst/>
              </a:rPr>
              <a:t>Sarah Lindley</a:t>
            </a:r>
            <a:r>
              <a:rPr lang="es-CL" b="0" dirty="0">
                <a:effectLst/>
              </a:rPr>
              <a:t> Crease</a:t>
            </a:r>
            <a:r>
              <a:rPr lang="es-CL" b="0" dirty="0" smtClean="0"/>
              <a:t/>
            </a:r>
            <a:br>
              <a:rPr lang="es-CL" b="0" dirty="0" smtClean="0"/>
            </a:br>
            <a:r>
              <a:rPr lang="es-CL" sz="2800" b="0" dirty="0" smtClean="0">
                <a:solidFill>
                  <a:schemeClr val="tx1"/>
                </a:solidFill>
                <a:effectLst/>
              </a:rPr>
              <a:t>1826-</a:t>
            </a:r>
            <a:r>
              <a:rPr lang="es-CL" sz="2800" b="0" dirty="0">
                <a:solidFill>
                  <a:schemeClr val="tx1"/>
                </a:solidFill>
                <a:effectLst/>
              </a:rPr>
              <a:t> </a:t>
            </a:r>
            <a:r>
              <a:rPr lang="es-CL" sz="2800" b="0" dirty="0" smtClean="0">
                <a:solidFill>
                  <a:schemeClr val="tx1"/>
                </a:solidFill>
                <a:effectLst/>
              </a:rPr>
              <a:t>1922</a:t>
            </a:r>
            <a:endParaRPr lang="es-CL" dirty="0"/>
          </a:p>
        </p:txBody>
      </p:sp>
      <p:sp>
        <p:nvSpPr>
          <p:cNvPr id="4" name="3 Marcador de texto"/>
          <p:cNvSpPr>
            <a:spLocks noGrp="1"/>
          </p:cNvSpPr>
          <p:nvPr>
            <p:ph type="body" sz="half" idx="2"/>
          </p:nvPr>
        </p:nvSpPr>
        <p:spPr/>
        <p:txBody>
          <a:bodyPr/>
          <a:lstStyle/>
          <a:p>
            <a:r>
              <a:rPr lang="es-CL" dirty="0" smtClean="0"/>
              <a:t>Ilustración a lápiz</a:t>
            </a:r>
            <a:endParaRPr lang="es-CL" dirty="0"/>
          </a:p>
        </p:txBody>
      </p:sp>
      <p:sp>
        <p:nvSpPr>
          <p:cNvPr id="2" name="1 CuadroTexto"/>
          <p:cNvSpPr txBox="1"/>
          <p:nvPr/>
        </p:nvSpPr>
        <p:spPr>
          <a:xfrm>
            <a:off x="3203848" y="5044534"/>
            <a:ext cx="5486400" cy="646331"/>
          </a:xfrm>
          <a:prstGeom prst="rect">
            <a:avLst/>
          </a:prstGeom>
          <a:noFill/>
        </p:spPr>
        <p:txBody>
          <a:bodyPr wrap="square" rtlCol="0">
            <a:spAutoFit/>
          </a:bodyPr>
          <a:lstStyle/>
          <a:p>
            <a:r>
              <a:rPr lang="es-CL" dirty="0">
                <a:hlinkClick r:id="rId3"/>
              </a:rPr>
              <a:t>https://hipertextual.com/2018/05/ciencia-arte-ilustracion-cientifica-mujeres</a:t>
            </a:r>
            <a:endParaRPr lang="es-CL" dirty="0"/>
          </a:p>
        </p:txBody>
      </p:sp>
      <p:pic>
        <p:nvPicPr>
          <p:cNvPr id="1026" name="Picture 2" descr="sarah crease"/>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203848" y="908720"/>
            <a:ext cx="5486400" cy="3996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627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Leonardo Da Vinci </a:t>
            </a:r>
            <a:br>
              <a:rPr lang="es-CL" dirty="0" smtClean="0"/>
            </a:br>
            <a:r>
              <a:rPr lang="es-CL" b="0" dirty="0" smtClean="0">
                <a:effectLst/>
              </a:rPr>
              <a:t>1452 - </a:t>
            </a:r>
            <a:r>
              <a:rPr lang="es-CL" b="0" dirty="0">
                <a:effectLst/>
              </a:rPr>
              <a:t>1519</a:t>
            </a:r>
            <a:endParaRPr lang="es-CL" dirty="0"/>
          </a:p>
        </p:txBody>
      </p:sp>
      <p:sp>
        <p:nvSpPr>
          <p:cNvPr id="5" name="4 Marcador de texto"/>
          <p:cNvSpPr>
            <a:spLocks noGrp="1"/>
          </p:cNvSpPr>
          <p:nvPr>
            <p:ph type="body" sz="half" idx="2"/>
          </p:nvPr>
        </p:nvSpPr>
        <p:spPr/>
        <p:txBody>
          <a:bodyPr>
            <a:normAutofit/>
          </a:bodyPr>
          <a:lstStyle/>
          <a:p>
            <a:r>
              <a:rPr lang="es-CL" dirty="0" smtClean="0"/>
              <a:t>Estudio de un caballo</a:t>
            </a:r>
          </a:p>
          <a:p>
            <a:r>
              <a:rPr lang="es-CL" dirty="0" smtClean="0"/>
              <a:t>Dibujo. Aprox. 1489.</a:t>
            </a:r>
            <a:endParaRPr lang="es-CL" dirty="0"/>
          </a:p>
        </p:txBody>
      </p:sp>
      <p:pic>
        <p:nvPicPr>
          <p:cNvPr id="3" name="2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23928" y="476672"/>
            <a:ext cx="4338620" cy="5853113"/>
          </a:xfrm>
        </p:spPr>
      </p:pic>
      <p:sp>
        <p:nvSpPr>
          <p:cNvPr id="6" name="5 CuadroTexto"/>
          <p:cNvSpPr txBox="1"/>
          <p:nvPr/>
        </p:nvSpPr>
        <p:spPr>
          <a:xfrm>
            <a:off x="5220072" y="6412686"/>
            <a:ext cx="2944781" cy="369332"/>
          </a:xfrm>
          <a:prstGeom prst="rect">
            <a:avLst/>
          </a:prstGeom>
          <a:noFill/>
        </p:spPr>
        <p:txBody>
          <a:bodyPr wrap="none" rtlCol="0">
            <a:spAutoFit/>
          </a:bodyPr>
          <a:lstStyle/>
          <a:p>
            <a:r>
              <a:rPr lang="es-CL" dirty="0"/>
              <a:t>http://www.steveartgallery.se</a:t>
            </a:r>
          </a:p>
        </p:txBody>
      </p:sp>
    </p:spTree>
    <p:extLst>
      <p:ext uri="{BB962C8B-B14F-4D97-AF65-F5344CB8AC3E}">
        <p14:creationId xmlns:p14="http://schemas.microsoft.com/office/powerpoint/2010/main" val="1202969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Alberto </a:t>
            </a:r>
            <a:r>
              <a:rPr lang="es-CL" dirty="0" err="1" smtClean="0"/>
              <a:t>Durero</a:t>
            </a:r>
            <a:r>
              <a:rPr lang="es-CL" dirty="0" smtClean="0"/>
              <a:t/>
            </a:r>
            <a:br>
              <a:rPr lang="es-CL" dirty="0" smtClean="0"/>
            </a:br>
            <a:r>
              <a:rPr lang="es-CL" dirty="0" smtClean="0"/>
              <a:t>1471 - 1528</a:t>
            </a:r>
            <a:endParaRPr lang="es-CL" dirty="0"/>
          </a:p>
        </p:txBody>
      </p:sp>
      <p:sp>
        <p:nvSpPr>
          <p:cNvPr id="5" name="4 Marcador de texto"/>
          <p:cNvSpPr>
            <a:spLocks noGrp="1"/>
          </p:cNvSpPr>
          <p:nvPr>
            <p:ph type="body" sz="half" idx="2"/>
          </p:nvPr>
        </p:nvSpPr>
        <p:spPr/>
        <p:txBody>
          <a:bodyPr>
            <a:normAutofit/>
          </a:bodyPr>
          <a:lstStyle/>
          <a:p>
            <a:r>
              <a:rPr lang="es-CL" dirty="0" smtClean="0"/>
              <a:t>Liebre. 1502</a:t>
            </a:r>
          </a:p>
          <a:p>
            <a:r>
              <a:rPr lang="es-CL" dirty="0" smtClean="0"/>
              <a:t>Acuarela sobre papel</a:t>
            </a:r>
            <a:endParaRPr lang="es-CL" dirty="0"/>
          </a:p>
        </p:txBody>
      </p:sp>
      <p:pic>
        <p:nvPicPr>
          <p:cNvPr id="3" name="2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19872" y="548680"/>
            <a:ext cx="5134737" cy="5674737"/>
          </a:xfrm>
        </p:spPr>
      </p:pic>
      <p:sp>
        <p:nvSpPr>
          <p:cNvPr id="6" name="5 Rectángulo"/>
          <p:cNvSpPr/>
          <p:nvPr/>
        </p:nvSpPr>
        <p:spPr>
          <a:xfrm>
            <a:off x="5004048" y="6237312"/>
            <a:ext cx="2617383" cy="369332"/>
          </a:xfrm>
          <a:prstGeom prst="rect">
            <a:avLst/>
          </a:prstGeom>
        </p:spPr>
        <p:txBody>
          <a:bodyPr wrap="none">
            <a:spAutoFit/>
          </a:bodyPr>
          <a:lstStyle/>
          <a:p>
            <a:r>
              <a:rPr lang="es-CL" dirty="0"/>
              <a:t>https://es.m.wikipedia.org</a:t>
            </a:r>
          </a:p>
        </p:txBody>
      </p:sp>
    </p:spTree>
    <p:extLst>
      <p:ext uri="{BB962C8B-B14F-4D97-AF65-F5344CB8AC3E}">
        <p14:creationId xmlns:p14="http://schemas.microsoft.com/office/powerpoint/2010/main" val="3021929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Claudio Gay</a:t>
            </a:r>
            <a:br>
              <a:rPr lang="es-CL" dirty="0" smtClean="0"/>
            </a:br>
            <a:r>
              <a:rPr lang="es-CL" dirty="0" smtClean="0"/>
              <a:t>1800 - 1873</a:t>
            </a:r>
            <a:br>
              <a:rPr lang="es-CL" dirty="0" smtClean="0"/>
            </a:br>
            <a:endParaRPr lang="es-CL" dirty="0"/>
          </a:p>
        </p:txBody>
      </p:sp>
      <p:sp>
        <p:nvSpPr>
          <p:cNvPr id="8" name="7 Marcador de texto"/>
          <p:cNvSpPr>
            <a:spLocks noGrp="1"/>
          </p:cNvSpPr>
          <p:nvPr>
            <p:ph type="body" sz="half" idx="2"/>
          </p:nvPr>
        </p:nvSpPr>
        <p:spPr/>
        <p:txBody>
          <a:bodyPr/>
          <a:lstStyle/>
          <a:p>
            <a:r>
              <a:rPr lang="es-CL" dirty="0" smtClean="0"/>
              <a:t>Planta </a:t>
            </a:r>
            <a:r>
              <a:rPr lang="es-CL" dirty="0" err="1" smtClean="0"/>
              <a:t>desfontainia</a:t>
            </a:r>
            <a:r>
              <a:rPr lang="es-CL" dirty="0" smtClean="0"/>
              <a:t> </a:t>
            </a:r>
            <a:r>
              <a:rPr lang="es-CL" dirty="0" err="1" smtClean="0"/>
              <a:t>spinosa</a:t>
            </a:r>
            <a:r>
              <a:rPr lang="es-CL" dirty="0" smtClean="0"/>
              <a:t>, 1894</a:t>
            </a:r>
            <a:endParaRPr lang="es-CL" dirty="0"/>
          </a:p>
        </p:txBody>
      </p:sp>
      <p:pic>
        <p:nvPicPr>
          <p:cNvPr id="10" name="9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51920" y="476672"/>
            <a:ext cx="4588840" cy="5853113"/>
          </a:xfrm>
        </p:spPr>
      </p:pic>
    </p:spTree>
    <p:extLst>
      <p:ext uri="{BB962C8B-B14F-4D97-AF65-F5344CB8AC3E}">
        <p14:creationId xmlns:p14="http://schemas.microsoft.com/office/powerpoint/2010/main" val="1954540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00400" y="1365091"/>
            <a:ext cx="5486400" cy="3669030"/>
          </a:xfrm>
        </p:spPr>
      </p:pic>
      <p:sp>
        <p:nvSpPr>
          <p:cNvPr id="2" name="1 Título"/>
          <p:cNvSpPr>
            <a:spLocks noGrp="1"/>
          </p:cNvSpPr>
          <p:nvPr>
            <p:ph type="title"/>
          </p:nvPr>
        </p:nvSpPr>
        <p:spPr/>
        <p:txBody>
          <a:bodyPr>
            <a:normAutofit/>
          </a:bodyPr>
          <a:lstStyle/>
          <a:p>
            <a:r>
              <a:rPr lang="es-CL" dirty="0" err="1" smtClean="0"/>
              <a:t>Jan</a:t>
            </a:r>
            <a:r>
              <a:rPr lang="es-CL" dirty="0" smtClean="0"/>
              <a:t> Van </a:t>
            </a:r>
            <a:r>
              <a:rPr lang="es-CL" dirty="0" err="1" smtClean="0"/>
              <a:t>Kessel</a:t>
            </a:r>
            <a:r>
              <a:rPr lang="es-CL" dirty="0" smtClean="0"/>
              <a:t/>
            </a:r>
            <a:br>
              <a:rPr lang="es-CL" dirty="0" smtClean="0"/>
            </a:br>
            <a:r>
              <a:rPr lang="es-CL" b="0" dirty="0">
                <a:effectLst/>
              </a:rPr>
              <a:t> </a:t>
            </a:r>
            <a:r>
              <a:rPr lang="es-CL" sz="2800" b="0" dirty="0" smtClean="0">
                <a:effectLst/>
              </a:rPr>
              <a:t>1626</a:t>
            </a:r>
            <a:r>
              <a:rPr lang="es-CL" sz="2800" b="0" dirty="0">
                <a:effectLst/>
              </a:rPr>
              <a:t> </a:t>
            </a:r>
            <a:r>
              <a:rPr lang="es-CL" sz="2800" b="0" dirty="0" smtClean="0">
                <a:effectLst/>
              </a:rPr>
              <a:t>- 1679</a:t>
            </a:r>
            <a:r>
              <a:rPr lang="es-CL" dirty="0"/>
              <a:t/>
            </a:r>
            <a:br>
              <a:rPr lang="es-CL" dirty="0"/>
            </a:br>
            <a:endParaRPr lang="es-CL" dirty="0"/>
          </a:p>
        </p:txBody>
      </p:sp>
      <p:sp>
        <p:nvSpPr>
          <p:cNvPr id="11" name="10 Marcador de texto"/>
          <p:cNvSpPr>
            <a:spLocks noGrp="1"/>
          </p:cNvSpPr>
          <p:nvPr>
            <p:ph type="body" sz="half" idx="2"/>
          </p:nvPr>
        </p:nvSpPr>
        <p:spPr/>
        <p:txBody>
          <a:bodyPr/>
          <a:lstStyle/>
          <a:p>
            <a:r>
              <a:rPr lang="es-CL" dirty="0" smtClean="0"/>
              <a:t>Caracolas, mariposas, insectos y flores.</a:t>
            </a:r>
          </a:p>
          <a:p>
            <a:r>
              <a:rPr lang="es-CL" dirty="0" smtClean="0"/>
              <a:t>1650</a:t>
            </a:r>
          </a:p>
          <a:p>
            <a:r>
              <a:rPr lang="es-CL" dirty="0" smtClean="0"/>
              <a:t>Óleo sobre  madera</a:t>
            </a:r>
            <a:endParaRPr lang="es-CL" dirty="0"/>
          </a:p>
        </p:txBody>
      </p:sp>
      <p:sp>
        <p:nvSpPr>
          <p:cNvPr id="3" name="2 CuadroTexto"/>
          <p:cNvSpPr txBox="1"/>
          <p:nvPr/>
        </p:nvSpPr>
        <p:spPr>
          <a:xfrm>
            <a:off x="5364088" y="6309320"/>
            <a:ext cx="3440301" cy="646331"/>
          </a:xfrm>
          <a:prstGeom prst="rect">
            <a:avLst/>
          </a:prstGeom>
          <a:noFill/>
        </p:spPr>
        <p:txBody>
          <a:bodyPr wrap="none" rtlCol="0">
            <a:spAutoFit/>
          </a:bodyPr>
          <a:lstStyle/>
          <a:p>
            <a:r>
              <a:rPr lang="es-CL" dirty="0"/>
              <a:t>http://www.ilustracioncientifica.com</a:t>
            </a:r>
          </a:p>
          <a:p>
            <a:endParaRPr lang="es-CL" dirty="0"/>
          </a:p>
        </p:txBody>
      </p:sp>
    </p:spTree>
    <p:extLst>
      <p:ext uri="{BB962C8B-B14F-4D97-AF65-F5344CB8AC3E}">
        <p14:creationId xmlns:p14="http://schemas.microsoft.com/office/powerpoint/2010/main" val="852668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499992" y="1052736"/>
            <a:ext cx="3456384" cy="4700683"/>
          </a:xfrm>
        </p:spPr>
      </p:pic>
      <p:sp>
        <p:nvSpPr>
          <p:cNvPr id="2" name="1 Título"/>
          <p:cNvSpPr>
            <a:spLocks noGrp="1"/>
          </p:cNvSpPr>
          <p:nvPr>
            <p:ph type="title"/>
          </p:nvPr>
        </p:nvSpPr>
        <p:spPr/>
        <p:txBody>
          <a:bodyPr/>
          <a:lstStyle/>
          <a:p>
            <a:r>
              <a:rPr lang="es-CL" dirty="0" smtClean="0"/>
              <a:t>Eleazar </a:t>
            </a:r>
            <a:r>
              <a:rPr lang="es-CL" dirty="0" err="1" smtClean="0"/>
              <a:t>Albin</a:t>
            </a:r>
            <a:r>
              <a:rPr lang="es-CL" dirty="0" smtClean="0"/>
              <a:t/>
            </a:r>
            <a:br>
              <a:rPr lang="es-CL" dirty="0" smtClean="0"/>
            </a:br>
            <a:r>
              <a:rPr lang="es-CL" cap="all" dirty="0" smtClean="0">
                <a:solidFill>
                  <a:schemeClr val="tx1"/>
                </a:solidFill>
              </a:rPr>
              <a:t>1690-1742</a:t>
            </a:r>
            <a:r>
              <a:rPr lang="es-CL" cap="all" dirty="0">
                <a:solidFill>
                  <a:schemeClr val="tx1"/>
                </a:solidFill>
              </a:rPr>
              <a:t/>
            </a:r>
            <a:br>
              <a:rPr lang="es-CL" cap="all" dirty="0">
                <a:solidFill>
                  <a:schemeClr val="tx1"/>
                </a:solidFill>
              </a:rPr>
            </a:br>
            <a:endParaRPr lang="es-CL" dirty="0"/>
          </a:p>
        </p:txBody>
      </p:sp>
      <p:sp>
        <p:nvSpPr>
          <p:cNvPr id="4" name="3 Marcador de texto"/>
          <p:cNvSpPr>
            <a:spLocks noGrp="1"/>
          </p:cNvSpPr>
          <p:nvPr>
            <p:ph type="body" sz="half" idx="2"/>
          </p:nvPr>
        </p:nvSpPr>
        <p:spPr/>
        <p:txBody>
          <a:bodyPr>
            <a:normAutofit fontScale="92500" lnSpcReduction="10000"/>
          </a:bodyPr>
          <a:lstStyle/>
          <a:p>
            <a:r>
              <a:rPr lang="es-CL" dirty="0" smtClean="0"/>
              <a:t>Gallo de Hamburgo</a:t>
            </a:r>
          </a:p>
          <a:p>
            <a:r>
              <a:rPr lang="es-CL" dirty="0" smtClean="0"/>
              <a:t>Grabado sobre placa de cobre</a:t>
            </a:r>
          </a:p>
          <a:p>
            <a:r>
              <a:rPr lang="es-CL" dirty="0" smtClean="0"/>
              <a:t>Historia natural de las aves</a:t>
            </a:r>
            <a:endParaRPr lang="es-CL" dirty="0"/>
          </a:p>
        </p:txBody>
      </p:sp>
      <p:sp>
        <p:nvSpPr>
          <p:cNvPr id="3" name="2 CuadroTexto"/>
          <p:cNvSpPr txBox="1"/>
          <p:nvPr/>
        </p:nvSpPr>
        <p:spPr>
          <a:xfrm>
            <a:off x="5868144" y="6453336"/>
            <a:ext cx="2276970" cy="369332"/>
          </a:xfrm>
          <a:prstGeom prst="rect">
            <a:avLst/>
          </a:prstGeom>
          <a:noFill/>
        </p:spPr>
        <p:txBody>
          <a:bodyPr wrap="none" rtlCol="0">
            <a:spAutoFit/>
          </a:bodyPr>
          <a:lstStyle/>
          <a:p>
            <a:r>
              <a:rPr lang="es-CL" dirty="0"/>
              <a:t>http://www.artnet.com</a:t>
            </a:r>
          </a:p>
        </p:txBody>
      </p:sp>
    </p:spTree>
    <p:extLst>
      <p:ext uri="{BB962C8B-B14F-4D97-AF65-F5344CB8AC3E}">
        <p14:creationId xmlns:p14="http://schemas.microsoft.com/office/powerpoint/2010/main" val="2575803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00400" y="1210263"/>
            <a:ext cx="5486400" cy="3978687"/>
          </a:xfrm>
        </p:spPr>
      </p:pic>
      <p:sp>
        <p:nvSpPr>
          <p:cNvPr id="2" name="1 Título"/>
          <p:cNvSpPr>
            <a:spLocks noGrp="1"/>
          </p:cNvSpPr>
          <p:nvPr>
            <p:ph type="title"/>
          </p:nvPr>
        </p:nvSpPr>
        <p:spPr/>
        <p:txBody>
          <a:bodyPr>
            <a:normAutofit fontScale="90000"/>
          </a:bodyPr>
          <a:lstStyle/>
          <a:p>
            <a:r>
              <a:rPr lang="es-CL" dirty="0"/>
              <a:t>Jean Louis </a:t>
            </a:r>
            <a:r>
              <a:rPr lang="es-CL" dirty="0" err="1" smtClean="0"/>
              <a:t>Verdier</a:t>
            </a:r>
            <a:r>
              <a:rPr lang="es-CL" dirty="0"/>
              <a:t/>
            </a:r>
            <a:br>
              <a:rPr lang="es-CL" dirty="0"/>
            </a:br>
            <a:r>
              <a:rPr lang="es-CL" b="0" dirty="0">
                <a:effectLst/>
              </a:rPr>
              <a:t>1849-1895</a:t>
            </a:r>
            <a:r>
              <a:rPr lang="es-CL" dirty="0" smtClean="0"/>
              <a:t/>
            </a:r>
            <a:br>
              <a:rPr lang="es-CL" dirty="0" smtClean="0"/>
            </a:br>
            <a:endParaRPr lang="es-CL" dirty="0"/>
          </a:p>
        </p:txBody>
      </p:sp>
      <p:sp>
        <p:nvSpPr>
          <p:cNvPr id="4" name="3 Marcador de texto"/>
          <p:cNvSpPr>
            <a:spLocks noGrp="1"/>
          </p:cNvSpPr>
          <p:nvPr>
            <p:ph type="body" sz="half" idx="2"/>
          </p:nvPr>
        </p:nvSpPr>
        <p:spPr/>
        <p:txBody>
          <a:bodyPr/>
          <a:lstStyle/>
          <a:p>
            <a:endParaRPr lang="es-CL" dirty="0"/>
          </a:p>
        </p:txBody>
      </p:sp>
      <p:sp>
        <p:nvSpPr>
          <p:cNvPr id="3" name="2 CuadroTexto"/>
          <p:cNvSpPr txBox="1"/>
          <p:nvPr/>
        </p:nvSpPr>
        <p:spPr>
          <a:xfrm>
            <a:off x="4355976" y="5805264"/>
            <a:ext cx="3440301" cy="369332"/>
          </a:xfrm>
          <a:prstGeom prst="rect">
            <a:avLst/>
          </a:prstGeom>
          <a:noFill/>
        </p:spPr>
        <p:txBody>
          <a:bodyPr wrap="none" rtlCol="0">
            <a:spAutoFit/>
          </a:bodyPr>
          <a:lstStyle/>
          <a:p>
            <a:r>
              <a:rPr lang="es-CL" dirty="0"/>
              <a:t>http://</a:t>
            </a:r>
            <a:r>
              <a:rPr lang="es-CL" dirty="0" smtClean="0"/>
              <a:t>www.ilustracioncientifica.com</a:t>
            </a:r>
            <a:endParaRPr lang="es-CL" dirty="0"/>
          </a:p>
        </p:txBody>
      </p:sp>
    </p:spTree>
    <p:extLst>
      <p:ext uri="{BB962C8B-B14F-4D97-AF65-F5344CB8AC3E}">
        <p14:creationId xmlns:p14="http://schemas.microsoft.com/office/powerpoint/2010/main" val="3599286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Eugene Alain </a:t>
            </a:r>
            <a:r>
              <a:rPr lang="es-CL" dirty="0" err="1" smtClean="0"/>
              <a:t>Seguy</a:t>
            </a:r>
            <a:r>
              <a:rPr lang="es-CL" dirty="0" smtClean="0"/>
              <a:t/>
            </a:r>
            <a:br>
              <a:rPr lang="es-CL" dirty="0" smtClean="0"/>
            </a:br>
            <a:r>
              <a:rPr lang="es-CL" b="0" dirty="0">
                <a:effectLst/>
              </a:rPr>
              <a:t>1889-1985</a:t>
            </a:r>
            <a:r>
              <a:rPr lang="es-CL" dirty="0" smtClean="0"/>
              <a:t/>
            </a:r>
            <a:br>
              <a:rPr lang="es-CL" dirty="0" smtClean="0"/>
            </a:br>
            <a:endParaRPr lang="es-CL" dirty="0"/>
          </a:p>
        </p:txBody>
      </p:sp>
      <p:sp>
        <p:nvSpPr>
          <p:cNvPr id="4" name="3 Marcador de texto"/>
          <p:cNvSpPr>
            <a:spLocks noGrp="1"/>
          </p:cNvSpPr>
          <p:nvPr>
            <p:ph type="body" sz="half" idx="2"/>
          </p:nvPr>
        </p:nvSpPr>
        <p:spPr/>
        <p:txBody>
          <a:bodyPr/>
          <a:lstStyle/>
          <a:p>
            <a:r>
              <a:rPr lang="es-CL" dirty="0" smtClean="0"/>
              <a:t>Mariposas</a:t>
            </a:r>
          </a:p>
          <a:p>
            <a:r>
              <a:rPr lang="es-CL" dirty="0" smtClean="0"/>
              <a:t>1925</a:t>
            </a:r>
          </a:p>
          <a:p>
            <a:r>
              <a:rPr lang="es-CL" dirty="0" smtClean="0"/>
              <a:t>Ilustración</a:t>
            </a:r>
            <a:endParaRPr lang="es-CL" dirty="0"/>
          </a:p>
          <a:p>
            <a:endParaRPr lang="es-CL" dirty="0"/>
          </a:p>
        </p:txBody>
      </p:sp>
      <p:sp>
        <p:nvSpPr>
          <p:cNvPr id="3" name="2 CuadroTexto"/>
          <p:cNvSpPr txBox="1"/>
          <p:nvPr/>
        </p:nvSpPr>
        <p:spPr>
          <a:xfrm>
            <a:off x="4499992" y="6090820"/>
            <a:ext cx="3051797" cy="369332"/>
          </a:xfrm>
          <a:prstGeom prst="rect">
            <a:avLst/>
          </a:prstGeom>
          <a:noFill/>
        </p:spPr>
        <p:txBody>
          <a:bodyPr wrap="none" rtlCol="0">
            <a:spAutoFit/>
          </a:bodyPr>
          <a:lstStyle/>
          <a:p>
            <a:r>
              <a:rPr lang="es-CL" dirty="0"/>
              <a:t>https://commons.wikimedia.org</a:t>
            </a:r>
          </a:p>
        </p:txBody>
      </p:sp>
      <p:pic>
        <p:nvPicPr>
          <p:cNvPr id="7" name="6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62276" y="273050"/>
            <a:ext cx="4162647" cy="5853113"/>
          </a:xfrm>
        </p:spPr>
      </p:pic>
    </p:spTree>
    <p:extLst>
      <p:ext uri="{BB962C8B-B14F-4D97-AF65-F5344CB8AC3E}">
        <p14:creationId xmlns:p14="http://schemas.microsoft.com/office/powerpoint/2010/main" val="3328436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CL" b="0" dirty="0"/>
              <a:t>Marcus </a:t>
            </a:r>
            <a:r>
              <a:rPr lang="es-CL" b="0" dirty="0" err="1"/>
              <a:t>Elieser</a:t>
            </a:r>
            <a:r>
              <a:rPr lang="es-CL" b="0" dirty="0"/>
              <a:t> </a:t>
            </a:r>
            <a:r>
              <a:rPr lang="es-CL" b="0" dirty="0" err="1" smtClean="0"/>
              <a:t>Bloch</a:t>
            </a:r>
            <a:r>
              <a:rPr lang="es-CL" b="0" dirty="0" smtClean="0"/>
              <a:t/>
            </a:r>
            <a:br>
              <a:rPr lang="es-CL" b="0" dirty="0" smtClean="0"/>
            </a:br>
            <a:r>
              <a:rPr lang="es-CL" sz="2800" b="0" dirty="0">
                <a:solidFill>
                  <a:schemeClr val="tx1"/>
                </a:solidFill>
                <a:effectLst/>
              </a:rPr>
              <a:t>1723- 1799</a:t>
            </a:r>
            <a:endParaRPr lang="es-CL" dirty="0"/>
          </a:p>
        </p:txBody>
      </p:sp>
      <p:sp>
        <p:nvSpPr>
          <p:cNvPr id="4" name="3 Marcador de texto"/>
          <p:cNvSpPr>
            <a:spLocks noGrp="1"/>
          </p:cNvSpPr>
          <p:nvPr>
            <p:ph type="body" sz="half" idx="2"/>
          </p:nvPr>
        </p:nvSpPr>
        <p:spPr/>
        <p:txBody>
          <a:bodyPr/>
          <a:lstStyle/>
          <a:p>
            <a:r>
              <a:rPr lang="es-CL" dirty="0" smtClean="0"/>
              <a:t>Salmones alemanes</a:t>
            </a:r>
          </a:p>
          <a:p>
            <a:r>
              <a:rPr lang="es-CL" dirty="0" smtClean="0">
                <a:solidFill>
                  <a:schemeClr val="tx1"/>
                </a:solidFill>
              </a:rPr>
              <a:t>Entre 1782</a:t>
            </a:r>
            <a:r>
              <a:rPr lang="es-CL" dirty="0">
                <a:solidFill>
                  <a:schemeClr val="tx1"/>
                </a:solidFill>
              </a:rPr>
              <a:t> y 1795</a:t>
            </a:r>
            <a:endParaRPr lang="es-CL" dirty="0" smtClean="0"/>
          </a:p>
          <a:p>
            <a:r>
              <a:rPr lang="es-CL" dirty="0" smtClean="0"/>
              <a:t>Ilustración de grabado a color</a:t>
            </a:r>
          </a:p>
          <a:p>
            <a:endParaRPr lang="es-CL" dirty="0"/>
          </a:p>
        </p:txBody>
      </p:sp>
      <p:sp>
        <p:nvSpPr>
          <p:cNvPr id="2" name="1 CuadroTexto"/>
          <p:cNvSpPr txBox="1"/>
          <p:nvPr/>
        </p:nvSpPr>
        <p:spPr>
          <a:xfrm>
            <a:off x="4716016" y="5044534"/>
            <a:ext cx="3240360" cy="369332"/>
          </a:xfrm>
          <a:prstGeom prst="rect">
            <a:avLst/>
          </a:prstGeom>
          <a:noFill/>
        </p:spPr>
        <p:txBody>
          <a:bodyPr wrap="square" rtlCol="0">
            <a:spAutoFit/>
          </a:bodyPr>
          <a:lstStyle/>
          <a:p>
            <a:r>
              <a:rPr lang="es-CL" dirty="0"/>
              <a:t>https://</a:t>
            </a:r>
            <a:r>
              <a:rPr lang="es-CL" dirty="0" smtClean="0"/>
              <a:t>commons.wikimedia.org</a:t>
            </a:r>
            <a:endParaRPr lang="es-CL" dirty="0"/>
          </a:p>
        </p:txBody>
      </p:sp>
      <p:pic>
        <p:nvPicPr>
          <p:cNvPr id="9" name="8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00400" y="1330801"/>
            <a:ext cx="5486400" cy="3737610"/>
          </a:xfrm>
        </p:spPr>
      </p:pic>
    </p:spTree>
    <p:extLst>
      <p:ext uri="{BB962C8B-B14F-4D97-AF65-F5344CB8AC3E}">
        <p14:creationId xmlns:p14="http://schemas.microsoft.com/office/powerpoint/2010/main" val="3634143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859</TotalTime>
  <Words>485</Words>
  <Application>Microsoft Office PowerPoint</Application>
  <PresentationFormat>Presentación en pantalla (4:3)</PresentationFormat>
  <Paragraphs>63</Paragraphs>
  <Slides>10</Slides>
  <Notes>9</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Tw Cen MT</vt:lpstr>
      <vt:lpstr>Paja</vt:lpstr>
      <vt:lpstr>Dibujo científico</vt:lpstr>
      <vt:lpstr>Leonardo Da Vinci  1452 - 1519</vt:lpstr>
      <vt:lpstr>Alberto Durero 1471 - 1528</vt:lpstr>
      <vt:lpstr>Claudio Gay 1800 - 1873 </vt:lpstr>
      <vt:lpstr>Jan Van Kessel  1626 - 1679 </vt:lpstr>
      <vt:lpstr>Eleazar Albin 1690-1742 </vt:lpstr>
      <vt:lpstr>Jean Louis Verdier 1849-1895 </vt:lpstr>
      <vt:lpstr>Eugene Alain Seguy 1889-1985 </vt:lpstr>
      <vt:lpstr>Marcus Elieser Bloch 1723- 1799</vt:lpstr>
      <vt:lpstr>Sarah Lindley Crease 1826- 1922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Dibujo científico</dc:title>
  <dc:creator>Ximena Galdames</dc:creator>
  <cp:lastModifiedBy>Acer</cp:lastModifiedBy>
  <cp:revision>34</cp:revision>
  <dcterms:created xsi:type="dcterms:W3CDTF">2019-02-13T18:57:29Z</dcterms:created>
  <dcterms:modified xsi:type="dcterms:W3CDTF">2020-03-05T14:51:27Z</dcterms:modified>
</cp:coreProperties>
</file>